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Varela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9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8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10.xml"/><Relationship Id="rId36" Type="http://schemas.openxmlformats.org/officeDocument/2006/relationships/font" Target="fonts/RobotoMono-bold.fntdata"/><Relationship Id="rId17" Type="http://schemas.openxmlformats.org/officeDocument/2006/relationships/slide" Target="slides/slide13.xml"/><Relationship Id="rId39" Type="http://schemas.openxmlformats.org/officeDocument/2006/relationships/font" Target="fonts/Varela-regular.fntdata"/><Relationship Id="rId16" Type="http://schemas.openxmlformats.org/officeDocument/2006/relationships/slide" Target="slides/slide12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Mono"/>
              <a:buAutoNum type="arabicPeriod"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Mono"/>
              <a:buAutoNum type="arabicPeriod"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Create new sls project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Mono"/>
              <a:buAutoNum type="arabicPeriod"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Explain we need to install npm modules -&gt; express, serverless-http, serverless-offline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Mono"/>
              <a:buAutoNum type="arabicPeriod"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Open serverless.yml -&gt; configure for express -&gt; explain proxies and how API GW will proxy all requests to the Express router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Mono"/>
              <a:buAutoNum type="arabicPeriod"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Open handler.js -&gt; rename to app.js -&gt; “let’s create a simple express app just like we’re used to...” -&gt; add simple express code with app.listen() -&gt; add serverless-http and refactor to sls -&gt; explain how module.exports.server will be the actual Lambda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Mono"/>
              <a:buAutoNum type="arabicPeriod"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Run: sls deploy -&gt; while deploying change to Dashbird -&gt; explain how hard sls apps are to test and debug -&gt; “because I’ve hooked up AWS acc to my Dashbird acc I can see all my functions, invocations and everything else I need to have an overview of my systems health. You can already see the invocations from the previous example” -&gt; move back to terminal, show it is deployed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Mono"/>
              <a:buAutoNum type="arabicPeriod"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Test the endpoints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Mono"/>
              <a:buAutoNum type="arabicPeriod"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Show the live-tailing feature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 short - we’ll talk about the upsides and downsides of both technologies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longer explanation is that we will go over all the pros and cons of using container as well as all the pros and cons of using serverless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 want you to get a perspective of when it’s good to use something versus when it should be avoided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pathLst>
              <a:path extrusionOk="0" h="206400" w="283042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 i="0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 i="0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 i="0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 i="0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 i="0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 i="0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 i="0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 i="0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b="1" i="0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-6600"/>
            <a:ext cx="8476700" cy="5153400"/>
          </a:xfrm>
          <a:custGeom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53" name="Shape 53"/>
          <p:cNvSpPr txBox="1"/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-6600"/>
            <a:ext cx="8476700" cy="5153400"/>
          </a:xfrm>
          <a:custGeom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None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pathLst>
              <a:path extrusionOk="0" h="206400" w="283042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13225" y="-6600"/>
            <a:ext cx="7076050" cy="5160000"/>
          </a:xfrm>
          <a:custGeom>
            <a:pathLst>
              <a:path extrusionOk="0" h="206400" w="283042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17" name="Shape 17"/>
          <p:cNvSpPr txBox="1"/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b="1" i="0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b="1" i="0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b="1" i="0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b="1" i="0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b="1" i="0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b="1" i="0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b="1" i="0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b="1" i="0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b="1" i="0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100"/>
              <a:buFont typeface="Raleway"/>
              <a:buNone/>
              <a:defRPr b="1" i="0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-6600"/>
            <a:ext cx="8476700" cy="5153400"/>
          </a:xfrm>
          <a:custGeom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22" name="Shape 22"/>
          <p:cNvSpPr txBox="1"/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rossed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667310" y="-6600"/>
            <a:ext cx="8476700" cy="5153400"/>
          </a:xfrm>
          <a:custGeom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27" name="Shape 27"/>
          <p:cNvSpPr/>
          <p:nvPr/>
        </p:nvSpPr>
        <p:spPr>
          <a:xfrm>
            <a:off x="0" y="-6600"/>
            <a:ext cx="8476700" cy="5153400"/>
          </a:xfrm>
          <a:custGeom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667310" y="-6600"/>
            <a:ext cx="8476700" cy="5153400"/>
          </a:xfrm>
          <a:custGeom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34" name="Shape 34"/>
          <p:cNvSpPr/>
          <p:nvPr/>
        </p:nvSpPr>
        <p:spPr>
          <a:xfrm>
            <a:off x="0" y="-6600"/>
            <a:ext cx="8476700" cy="5153400"/>
          </a:xfrm>
          <a:custGeom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╺"/>
              <a:defRPr b="0" i="0" sz="2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381000" lvl="1" marL="9144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b="0" i="0" sz="2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381000" lvl="2" marL="13716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b="0" i="0" sz="2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381000" lvl="3" marL="18288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b="0" i="0" sz="2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381000" lvl="4" marL="22860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b="0" i="0" sz="2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381000" lvl="5" marL="27432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b="0" i="0" sz="2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381000" lvl="6" marL="32004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b="0" i="0" sz="2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381000" lvl="7" marL="36576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b="0" i="0" sz="2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381000" lvl="8" marL="411480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400"/>
              <a:buFont typeface="Varela"/>
              <a:buChar char="╶"/>
              <a:defRPr b="0" i="0" sz="2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  <p:sp>
        <p:nvSpPr>
          <p:cNvPr id="36" name="Shape 36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720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-6600"/>
            <a:ext cx="8476700" cy="5153400"/>
          </a:xfrm>
          <a:custGeom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40" name="Shape 40"/>
          <p:cNvSpPr txBox="1"/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b="0" i="0" sz="12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-6600"/>
            <a:ext cx="8476700" cy="5153400"/>
          </a:xfrm>
          <a:custGeom>
            <a:pathLst>
              <a:path extrusionOk="0" h="206136" w="339068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46" name="Shape 46"/>
          <p:cNvSpPr txBox="1"/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╺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╺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╺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Varela"/>
              <a:buChar char="╶"/>
              <a:defRPr b="0" i="0" sz="10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76A5A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b="0" i="0" sz="1400" u="none" cap="none" strike="noStrik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docker.com/docker-for-aws/#quickstart" TargetMode="External"/><Relationship Id="rId4" Type="http://schemas.openxmlformats.org/officeDocument/2006/relationships/hyperlink" Target="https://github.com/adnanrahic/express-docker-app" TargetMode="External"/><Relationship Id="rId5" Type="http://schemas.openxmlformats.org/officeDocument/2006/relationships/hyperlink" Target="https://dev.to/adnanrahic/how-to-deploy-a-nodejs-application-to-aws-lambda-using-serverless-2nc7" TargetMode="External"/><Relationship Id="rId6" Type="http://schemas.openxmlformats.org/officeDocument/2006/relationships/hyperlink" Target="https://github.com/adnanrahic/express-sls-ap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CONTAINERS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SERVERLESS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rom a DevOps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standpoint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637650" y="2090850"/>
            <a:ext cx="4058700" cy="22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IVE DEVOPS </a:t>
            </a: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SESSION</a:t>
            </a:r>
            <a:r>
              <a:rPr b="1" i="0" lang="en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#1!</a:t>
            </a:r>
            <a:endParaRPr b="1" i="0" sz="3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Deploying a container</a:t>
            </a:r>
            <a:endParaRPr b="1" i="0" sz="3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 an AWS cluster </a:t>
            </a:r>
            <a:br>
              <a:rPr b="1"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with Docker Swarm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925" y="436449"/>
            <a:ext cx="1667850" cy="14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725" y="2173350"/>
            <a:ext cx="1667850" cy="16089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6701725" y="1987650"/>
            <a:ext cx="363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+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4294967295" type="title"/>
          </p:nvPr>
        </p:nvSpPr>
        <p:spPr>
          <a:xfrm>
            <a:off x="457200" y="349300"/>
            <a:ext cx="5046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WHAT IS SERVERLESS?</a:t>
            </a:r>
            <a:endParaRPr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Shape 147"/>
          <p:cNvSpPr txBox="1"/>
          <p:nvPr>
            <p:ph idx="4294967295" type="body"/>
          </p:nvPr>
        </p:nvSpPr>
        <p:spPr>
          <a:xfrm>
            <a:off x="457200" y="979000"/>
            <a:ext cx="65460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Function as a Service (FaaS)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Event based system for running code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We don’t care about servers - only the code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Abstracting away the infrastructure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200" y="1168151"/>
            <a:ext cx="1073126" cy="11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4294967295" type="title"/>
          </p:nvPr>
        </p:nvSpPr>
        <p:spPr>
          <a:xfrm>
            <a:off x="457200" y="349300"/>
            <a:ext cx="5046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SERVERLESS CONS</a:t>
            </a:r>
            <a:endParaRPr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Shape 155"/>
          <p:cNvSpPr txBox="1"/>
          <p:nvPr>
            <p:ph idx="4294967295" type="body"/>
          </p:nvPr>
        </p:nvSpPr>
        <p:spPr>
          <a:xfrm>
            <a:off x="457200" y="979000"/>
            <a:ext cx="65460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Defined limits (memory, cpu, execution time)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of overloading system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Bad monitoring/debugging solutions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Latency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200" y="1168151"/>
            <a:ext cx="1073126" cy="11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4294967295" type="title"/>
          </p:nvPr>
        </p:nvSpPr>
        <p:spPr>
          <a:xfrm>
            <a:off x="457200" y="349300"/>
            <a:ext cx="5046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SERVERLESS PROS</a:t>
            </a:r>
            <a:endParaRPr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Shape 163"/>
          <p:cNvSpPr txBox="1"/>
          <p:nvPr>
            <p:ph idx="4294967295" type="body"/>
          </p:nvPr>
        </p:nvSpPr>
        <p:spPr>
          <a:xfrm>
            <a:off x="457200" y="979000"/>
            <a:ext cx="65460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Pay for how much you use</a:t>
            </a:r>
            <a:endParaRPr i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Low maintenance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Simple &amp; Easy to deploy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Auto-scaling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Faster time-to-market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200" y="1168151"/>
            <a:ext cx="1073126" cy="11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4294967295" type="title"/>
          </p:nvPr>
        </p:nvSpPr>
        <p:spPr>
          <a:xfrm>
            <a:off x="457200" y="349300"/>
            <a:ext cx="5046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SERVERLESS USE-CASES</a:t>
            </a:r>
            <a:endParaRPr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Shape 171"/>
          <p:cNvSpPr txBox="1"/>
          <p:nvPr>
            <p:ph idx="4294967295" type="body"/>
          </p:nvPr>
        </p:nvSpPr>
        <p:spPr>
          <a:xfrm>
            <a:off x="457200" y="979000"/>
            <a:ext cx="65460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 APIs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Process data streams, images etc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Short running processes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Periodic processes / cron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200" y="1168151"/>
            <a:ext cx="1073126" cy="11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489600" y="449750"/>
            <a:ext cx="4384800" cy="40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LIVE DEVOPS SESSION</a:t>
            </a:r>
            <a:r>
              <a:rPr b="1" i="0" lang="en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#</a:t>
            </a: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i="0" lang="en" sz="3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endParaRPr b="1" i="0" sz="3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Deploying a serverless app</a:t>
            </a:r>
            <a:endParaRPr b="1" i="0" sz="3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 AWS Lambda </a:t>
            </a:r>
            <a:r>
              <a:rPr b="1"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with 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Serverless Framework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650" y="449750"/>
            <a:ext cx="1723802" cy="1723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7042375" y="2397400"/>
            <a:ext cx="363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+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875" y="2559151"/>
            <a:ext cx="1073126" cy="11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4294967295" type="title"/>
          </p:nvPr>
        </p:nvSpPr>
        <p:spPr>
          <a:xfrm>
            <a:off x="457200" y="464300"/>
            <a:ext cx="6640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THE VERDICT!</a:t>
            </a:r>
            <a:endParaRPr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Shape 188"/>
          <p:cNvSpPr txBox="1"/>
          <p:nvPr>
            <p:ph idx="4294967295" type="body"/>
          </p:nvPr>
        </p:nvSpPr>
        <p:spPr>
          <a:xfrm>
            <a:off x="457200" y="1210575"/>
            <a:ext cx="3780600" cy="3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Containers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╶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Flexibility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╶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Font typeface="Roboto"/>
              <a:buChar char="╶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Legacy migration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4804400" y="1210575"/>
            <a:ext cx="3780600" cy="3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Serverless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"/>
              <a:buChar char="╶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Fast deployment &amp; development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╶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Auto-scaling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Font typeface="Roboto"/>
              <a:buChar char="╶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Lower cost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Shape 196"/>
          <p:cNvSpPr txBox="1"/>
          <p:nvPr>
            <p:ph idx="4294967295" type="ctrTitle"/>
          </p:nvPr>
        </p:nvSpPr>
        <p:spPr>
          <a:xfrm>
            <a:off x="457200" y="369251"/>
            <a:ext cx="30753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i="0" lang="en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THANKS!</a:t>
            </a:r>
            <a:endParaRPr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Shape 197"/>
          <p:cNvSpPr txBox="1"/>
          <p:nvPr>
            <p:ph idx="4294967295" type="subTitle"/>
          </p:nvPr>
        </p:nvSpPr>
        <p:spPr>
          <a:xfrm>
            <a:off x="457200" y="1135150"/>
            <a:ext cx="8007600" cy="30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b="1"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can find me at</a:t>
            </a:r>
            <a:endParaRPr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1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@adnanrahic</a:t>
            </a:r>
            <a:r>
              <a:rPr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on Medium, </a:t>
            </a:r>
            <a:br>
              <a:rPr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GitHub, Twitter, and LinkedIn!</a:t>
            </a:r>
            <a:endParaRPr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adnan@dashbird.io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>
                <a:latin typeface="Roboto"/>
                <a:ea typeface="Roboto"/>
                <a:cs typeface="Roboto"/>
                <a:sym typeface="Roboto"/>
              </a:rPr>
            </a:b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775" y="369250"/>
            <a:ext cx="3075298" cy="1729847"/>
          </a:xfrm>
          <a:prstGeom prst="rect">
            <a:avLst/>
          </a:prstGeom>
          <a:noFill/>
          <a:ln>
            <a:noFill/>
          </a:ln>
          <a:effectLst>
            <a:outerShdw blurRad="442913" rotWithShape="0" algn="bl" dir="7920000" dist="266700">
              <a:srgbClr val="000000">
                <a:alpha val="42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Shape 204"/>
          <p:cNvSpPr txBox="1"/>
          <p:nvPr>
            <p:ph idx="4294967295" type="ctrTitle"/>
          </p:nvPr>
        </p:nvSpPr>
        <p:spPr>
          <a:xfrm>
            <a:off x="457200" y="369251"/>
            <a:ext cx="30753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RESOURCES</a:t>
            </a:r>
            <a:endParaRPr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Shape 205"/>
          <p:cNvSpPr txBox="1"/>
          <p:nvPr>
            <p:ph idx="4294967295" type="subTitle"/>
          </p:nvPr>
        </p:nvSpPr>
        <p:spPr>
          <a:xfrm>
            <a:off x="457200" y="1135150"/>
            <a:ext cx="8007600" cy="30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Docker Swarm CloudFormation setup on AWS - </a:t>
            </a: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https://docs.docker.com/docker-for-aws/#quickstart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Express</a:t>
            </a:r>
            <a:r>
              <a:rPr lang="en" sz="2200">
                <a:latin typeface="Roboto"/>
                <a:ea typeface="Roboto"/>
                <a:cs typeface="Roboto"/>
                <a:sym typeface="Roboto"/>
              </a:rPr>
              <a:t> app with Docker repo - </a:t>
            </a: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https://github.com/adnanrahic/express-docker-app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Serverless setup tutorial - </a:t>
            </a: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https://dev.to/adnanrahic/how-to-deploy-a-nodejs-application-to-aws-lambda-using-serverless-2nc7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Express app with Serverless repo - </a:t>
            </a: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https://github.com/adnanrahic/express-sls-app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>
                <a:latin typeface="Roboto"/>
                <a:ea typeface="Roboto"/>
                <a:cs typeface="Roboto"/>
                <a:sym typeface="Roboto"/>
              </a:rPr>
            </a:b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4294967295" type="ctrTitle"/>
          </p:nvPr>
        </p:nvSpPr>
        <p:spPr>
          <a:xfrm>
            <a:off x="457200" y="965251"/>
            <a:ext cx="30753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 AM I?</a:t>
            </a:r>
            <a:endParaRPr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Shape 69"/>
          <p:cNvSpPr txBox="1"/>
          <p:nvPr>
            <p:ph idx="4294967295" type="subTitle"/>
          </p:nvPr>
        </p:nvSpPr>
        <p:spPr>
          <a:xfrm>
            <a:off x="457200" y="1731150"/>
            <a:ext cx="5849400" cy="20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I’m Adnan Rahić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Developer Advocate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at</a:t>
            </a:r>
            <a:br>
              <a:rPr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Teach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ing people to code since 2016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- Tech Writer on Medium</a:t>
            </a:r>
            <a:br>
              <a:rPr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uthor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i="1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Serverless JavaScript by Example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”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 there will be a free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giveaway </a:t>
            </a:r>
            <a:br>
              <a:rPr i="1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 the end - stay tuned 😁 )</a:t>
            </a:r>
            <a:endParaRPr i="1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312" y="1993975"/>
            <a:ext cx="1247825" cy="5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4294967295"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</a:pPr>
            <a:r>
              <a:rPr i="0" lang="en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WILL WE BE TALKING ABOUT TODAY?</a:t>
            </a:r>
            <a:endParaRPr i="0" sz="3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Shape 77"/>
          <p:cNvSpPr txBox="1"/>
          <p:nvPr>
            <p:ph idx="4294967295" type="subTitle"/>
          </p:nvPr>
        </p:nvSpPr>
        <p:spPr>
          <a:xfrm>
            <a:off x="457200" y="4056925"/>
            <a:ext cx="410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100"/>
              <a:buFont typeface="Raleway"/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PS: 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think we all know serverless still uses servers, and no, there will be </a:t>
            </a: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pictures of boats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this presentation.</a:t>
            </a:r>
            <a:endParaRPr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050" y="2591663"/>
            <a:ext cx="2081975" cy="20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3300" y="118676"/>
            <a:ext cx="2229100" cy="21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6657625" y="2230950"/>
            <a:ext cx="7119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vs.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4294967295" type="title"/>
          </p:nvPr>
        </p:nvSpPr>
        <p:spPr>
          <a:xfrm>
            <a:off x="457200" y="410375"/>
            <a:ext cx="3885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AGENDA</a:t>
            </a:r>
            <a:endParaRPr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Shape 87"/>
          <p:cNvSpPr txBox="1"/>
          <p:nvPr>
            <p:ph idx="4294967295" type="body"/>
          </p:nvPr>
        </p:nvSpPr>
        <p:spPr>
          <a:xfrm>
            <a:off x="457200" y="1024475"/>
            <a:ext cx="5061000" cy="3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What are containers?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Container pros/cons &amp; use cases</a:t>
            </a:r>
            <a:endParaRPr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Container live DevOps session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What is serverless?</a:t>
            </a:r>
            <a:endParaRPr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Serverless pros/cons &amp; use cases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Serverless live DevOps session</a:t>
            </a:r>
            <a:endParaRPr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050" y="2591663"/>
            <a:ext cx="2081975" cy="20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3300" y="118676"/>
            <a:ext cx="2229100" cy="21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6657625" y="2230950"/>
            <a:ext cx="7119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vs.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4294967295" type="body"/>
          </p:nvPr>
        </p:nvSpPr>
        <p:spPr>
          <a:xfrm>
            <a:off x="457200" y="1020100"/>
            <a:ext cx="62697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Isolated, stateless environment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Abstracting infrastructure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Like a tiny VM, but not really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457200" y="390400"/>
            <a:ext cx="6108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ARE CONTAINERS?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00" y="2201876"/>
            <a:ext cx="2229100" cy="21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457200" y="390400"/>
            <a:ext cx="6108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ARE CONTAINERS?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50" y="1020100"/>
            <a:ext cx="6458502" cy="341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4786650" y="4436625"/>
            <a:ext cx="2879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Containers share host OS kernel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1456575" y="4436625"/>
            <a:ext cx="2879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Each VM needs a separate OS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4294967295" type="body"/>
          </p:nvPr>
        </p:nvSpPr>
        <p:spPr>
          <a:xfrm>
            <a:off x="457200" y="1020100"/>
            <a:ext cx="62697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Does not auto-scale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Harder to deploy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Steep learning curve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More complex with more moving parts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More expensive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57200" y="390400"/>
            <a:ext cx="6108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CONS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00" y="2201876"/>
            <a:ext cx="2229100" cy="21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4294967295" type="body"/>
          </p:nvPr>
        </p:nvSpPr>
        <p:spPr>
          <a:xfrm>
            <a:off x="457200" y="1020100"/>
            <a:ext cx="62697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Full control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Almost infinite scalability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Easy debugging/monitoring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Easy collaboration (unified environment)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457200" y="390400"/>
            <a:ext cx="6108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PROS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00" y="2201876"/>
            <a:ext cx="2229100" cy="21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4294967295" type="body"/>
          </p:nvPr>
        </p:nvSpPr>
        <p:spPr>
          <a:xfrm>
            <a:off x="457200" y="1020100"/>
            <a:ext cx="62697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Monoliths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Web APIs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Long running processes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457200" y="390400"/>
            <a:ext cx="6108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USE-CASES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00" y="2201876"/>
            <a:ext cx="2229100" cy="21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